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2" r:id="rId10"/>
    <p:sldId id="263" r:id="rId11"/>
    <p:sldId id="271" r:id="rId12"/>
    <p:sldId id="264" r:id="rId13"/>
    <p:sldId id="272" r:id="rId14"/>
    <p:sldId id="270" r:id="rId15"/>
    <p:sldId id="266" r:id="rId16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gfW1O/wDRF727qo479cheRdNy0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BCEC4-6BF1-425A-BD3A-4A7E9302D816}">
  <a:tblStyle styleId="{61CBCEC4-6BF1-425A-BD3A-4A7E9302D8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/>
    <p:restoredTop sz="94681"/>
  </p:normalViewPr>
  <p:slideViewPr>
    <p:cSldViewPr snapToGrid="0" snapToObjects="1">
      <p:cViewPr varScale="1">
        <p:scale>
          <a:sx n="143" d="100"/>
          <a:sy n="14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hp?sourceid=chrome-instant&amp;rlz=1C5CHFA_enUS506US506&amp;ion=1&amp;espv=2&amp;ie=UTF-8#q=measure+of+performance+capsi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hp?sourceid=chrome-instant&amp;rlz=1C5CHFA_enUS506US506&amp;ion=1&amp;espv=2&amp;ie=UTF-8#q=measure+of+performance+capsi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hp?sourceid=chrome-instant&amp;rlz=1C5CHFA_enUS506US506&amp;ion=1&amp;espv=2&amp;ie=UTF-8#q=measure+of+performance+capsi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hp?sourceid=chrome-instant&amp;rlz=1C5CHFA_enUS506US506&amp;ion=1&amp;espv=2&amp;ie=UTF-8#q=measure+of+performance+capsi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R2 last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when phase out lower end and trad products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round 7 emergency loan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71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R2 last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when phase out lower end and trad products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round 7 emergency loan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R2 last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when phase out lower end and trad products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round 7 emergency loan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0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R2 last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R3 when phase out lower end and trad products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round 7 emergency loan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9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6df52d0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6b6df52d0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6df52d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6b6df52d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df52d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6b6df52d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describes relevant measures of your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https://www.google.com/webhp?sourceid=chrome-instant&amp;rlz=1C5CHFA_enUS506US506&amp;ion=1&amp;espv=2&amp;ie=UTF-8#q=measure+of+performance+capsim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30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df52d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6b6df52d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describes relevant measures of your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https://www.google.com/webhp?sourceid=chrome-instant&amp;rlz=1C5CHFA_enUS506US506&amp;ion=1&amp;espv=2&amp;ie=UTF-8#q=measure+of+performance+capsim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df52d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6b6df52d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describes relevant measures of your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https://www.google.com/webhp?sourceid=chrome-instant&amp;rlz=1C5CHFA_enUS506US506&amp;ion=1&amp;espv=2&amp;ie=UTF-8#q=measure+of+performance+capsim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2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df52d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6b6df52d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describes relevant measures of your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https://www.google.com/webhp?sourceid=chrome-instant&amp;rlz=1C5CHFA_enUS506US506&amp;ion=1&amp;espv=2&amp;ie=UTF-8#q=measure+of+performance+capsim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311700" y="544750"/>
            <a:ext cx="85206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Sweet &amp; Sour Sentiment</a:t>
            </a:r>
            <a:endParaRPr sz="65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i="1" u="sng"/>
              <a:t>On the Street</a:t>
            </a:r>
            <a:endParaRPr i="1" u="sng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11700" y="3015575"/>
            <a:ext cx="8520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Ayala, Joseph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Behrman, Andrew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Fox, Mike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Hankinson, Michael</a:t>
            </a: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088" y="1779269"/>
            <a:ext cx="3247364" cy="19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solidFill>
                  <a:schemeClr val="dk2"/>
                </a:solidFill>
              </a:rPr>
              <a:t>Model Build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Stock Price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Cap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on Equity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on Assets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>
                <a:solidFill>
                  <a:schemeClr val="dk2"/>
                </a:solidFill>
              </a:rPr>
              <a:t>Sentiment Predictor Results</a:t>
            </a:r>
            <a:endParaRPr sz="3600" b="1"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7C5AB-FCF1-DF48-BBF7-6DFEBFAC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0" y="1646737"/>
            <a:ext cx="1900517" cy="1330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56E2C-8AA3-4F4F-84D1-A4F7A1FB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618" y="1470659"/>
            <a:ext cx="2565400" cy="172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749B0-F2A8-694F-8C24-8BBDFCB3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55" y="1470659"/>
            <a:ext cx="2594525" cy="17992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0ABD1D-21C9-F548-88B7-8FB850043B4C}"/>
              </a:ext>
            </a:extLst>
          </p:cNvPr>
          <p:cNvSpPr/>
          <p:nvPr/>
        </p:nvSpPr>
        <p:spPr>
          <a:xfrm>
            <a:off x="1371600" y="3959521"/>
            <a:ext cx="68497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Finding:</a:t>
            </a:r>
          </a:p>
          <a:p>
            <a:r>
              <a:rPr lang="en-US" dirty="0">
                <a:latin typeface="Helvetica Neue" panose="02000503000000020004" pitchFamily="2" charset="0"/>
              </a:rPr>
              <a:t>Since the chi square value of 701,528 exceeds the critical value of 9.49, we conclude that the results are statistically significant and </a:t>
            </a:r>
            <a:r>
              <a:rPr lang="en-US" b="1" dirty="0">
                <a:latin typeface="Helvetica Neue" panose="02000503000000020004" pitchFamily="2" charset="0"/>
              </a:rPr>
              <a:t>there is a difference between the data sets</a:t>
            </a:r>
            <a:r>
              <a:rPr lang="en-US" dirty="0">
                <a:latin typeface="Helvetica Neue" panose="02000503000000020004" pitchFamily="2" charset="0"/>
              </a:rPr>
              <a:t>. This is not desirable in this case.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85CFC-FD5F-5342-8D7B-699BB2BB2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634" y="3321390"/>
            <a:ext cx="5209713" cy="572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5E4462-BBD8-6140-9B7D-7CA5303E8C8A}"/>
              </a:ext>
            </a:extLst>
          </p:cNvPr>
          <p:cNvSpPr/>
          <p:nvPr/>
        </p:nvSpPr>
        <p:spPr>
          <a:xfrm>
            <a:off x="385482" y="1136968"/>
            <a:ext cx="6849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Accuracy: </a:t>
            </a:r>
            <a:r>
              <a:rPr lang="en-US" b="1" dirty="0">
                <a:highlight>
                  <a:srgbClr val="00FF00"/>
                </a:highlight>
                <a:latin typeface="Helvetica Neue" panose="02000503000000020004" pitchFamily="2" charset="0"/>
              </a:rPr>
              <a:t>61.6%</a:t>
            </a:r>
          </a:p>
        </p:txBody>
      </p:sp>
    </p:spTree>
    <p:extLst>
      <p:ext uri="{BB962C8B-B14F-4D97-AF65-F5344CB8AC3E}">
        <p14:creationId xmlns:p14="http://schemas.microsoft.com/office/powerpoint/2010/main" val="414723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>
                <a:solidFill>
                  <a:schemeClr val="dk2"/>
                </a:solidFill>
              </a:rPr>
              <a:t>Price Predictor Results: </a:t>
            </a:r>
            <a:r>
              <a:rPr lang="en" sz="1800" b="1" dirty="0">
                <a:solidFill>
                  <a:schemeClr val="dk2"/>
                </a:solidFill>
              </a:rPr>
              <a:t>Logistic Regression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-320825" y="1119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29" name="Google Shape;129;p8"/>
          <p:cNvSpPr/>
          <p:nvPr/>
        </p:nvSpPr>
        <p:spPr>
          <a:xfrm>
            <a:off x="198250" y="3557500"/>
            <a:ext cx="374400" cy="3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40AF2-B28C-E24F-BACE-2A133DA3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0" y="1273088"/>
            <a:ext cx="2296056" cy="1527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AA5AB-4BFA-F44F-9B23-B8BA5A71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100" y="1204775"/>
            <a:ext cx="2296057" cy="1586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8349D-536A-0B4E-8B7B-84D1A64F5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751" y="1204775"/>
            <a:ext cx="2369249" cy="1586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2CF2-326B-D843-B8C4-DC7D0BF8C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464" y="3237934"/>
            <a:ext cx="2318011" cy="1624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D48B2-3D66-7C48-9138-3726D06C3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182" y="3273794"/>
            <a:ext cx="2188471" cy="162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B09FB-7380-2C4A-86D9-27DA2BFB36E5}"/>
              </a:ext>
            </a:extLst>
          </p:cNvPr>
          <p:cNvSpPr txBox="1"/>
          <p:nvPr/>
        </p:nvSpPr>
        <p:spPr>
          <a:xfrm>
            <a:off x="765168" y="105088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D9B332-DB59-4D40-92D5-5708CE92FF5D}"/>
              </a:ext>
            </a:extLst>
          </p:cNvPr>
          <p:cNvSpPr txBox="1"/>
          <p:nvPr/>
        </p:nvSpPr>
        <p:spPr>
          <a:xfrm>
            <a:off x="3951382" y="105088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Vader Sentiment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E2596-1632-AE47-9CE7-6075C6B6BD13}"/>
              </a:ext>
            </a:extLst>
          </p:cNvPr>
          <p:cNvSpPr txBox="1"/>
          <p:nvPr/>
        </p:nvSpPr>
        <p:spPr>
          <a:xfrm>
            <a:off x="6974788" y="103837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Sweet n Sour 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DAF24-C4CA-364D-8AB3-FA6D6DF72094}"/>
              </a:ext>
            </a:extLst>
          </p:cNvPr>
          <p:cNvSpPr txBox="1"/>
          <p:nvPr/>
        </p:nvSpPr>
        <p:spPr>
          <a:xfrm>
            <a:off x="2411506" y="3024977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DB9-AD45-9344-BAB9-75985ADF6683}"/>
              </a:ext>
            </a:extLst>
          </p:cNvPr>
          <p:cNvSpPr txBox="1"/>
          <p:nvPr/>
        </p:nvSpPr>
        <p:spPr>
          <a:xfrm>
            <a:off x="5607134" y="29935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32560-9C5B-684C-AB1D-6F70F9AB9972}"/>
              </a:ext>
            </a:extLst>
          </p:cNvPr>
          <p:cNvSpPr txBox="1"/>
          <p:nvPr/>
        </p:nvSpPr>
        <p:spPr>
          <a:xfrm>
            <a:off x="357710" y="2778146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Pseudo R^2: 0.067</a:t>
            </a:r>
          </a:p>
          <a:p>
            <a:r>
              <a:rPr lang="en-US" sz="1000" dirty="0"/>
              <a:t>LLR p-value: </a:t>
            </a:r>
            <a:r>
              <a:rPr lang="en-US" sz="1000" dirty="0">
                <a:highlight>
                  <a:srgbClr val="00FF00"/>
                </a:highlight>
              </a:rPr>
              <a:t>0.047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2E17E-7503-A542-88DC-8F763CB73C9D}"/>
              </a:ext>
            </a:extLst>
          </p:cNvPr>
          <p:cNvSpPr txBox="1"/>
          <p:nvPr/>
        </p:nvSpPr>
        <p:spPr>
          <a:xfrm>
            <a:off x="3690093" y="2709376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Pseudo R^2: 0.002</a:t>
            </a:r>
          </a:p>
          <a:p>
            <a:r>
              <a:rPr lang="en-US" sz="1000" dirty="0"/>
              <a:t>LLR p-value: 0.861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77ECB-6967-AB45-B5A8-A3A4CC92F3BD}"/>
              </a:ext>
            </a:extLst>
          </p:cNvPr>
          <p:cNvSpPr txBox="1"/>
          <p:nvPr/>
        </p:nvSpPr>
        <p:spPr>
          <a:xfrm>
            <a:off x="7037277" y="2661771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Pseudo R^2: 0.001</a:t>
            </a:r>
          </a:p>
          <a:p>
            <a:r>
              <a:rPr lang="en-US" sz="1000" dirty="0"/>
              <a:t>LLR p-value: 0.918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028FB6-10CE-B44F-9853-2788565C914F}"/>
              </a:ext>
            </a:extLst>
          </p:cNvPr>
          <p:cNvSpPr txBox="1"/>
          <p:nvPr/>
        </p:nvSpPr>
        <p:spPr>
          <a:xfrm>
            <a:off x="740077" y="4568612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Pseudo R^2: 0.020</a:t>
            </a:r>
          </a:p>
          <a:p>
            <a:r>
              <a:rPr lang="en-US" sz="1000" dirty="0"/>
              <a:t>LLR p-value: 0.081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B6CDB-6F78-F04E-AC00-B36736302A6D}"/>
              </a:ext>
            </a:extLst>
          </p:cNvPr>
          <p:cNvSpPr txBox="1"/>
          <p:nvPr/>
        </p:nvSpPr>
        <p:spPr>
          <a:xfrm>
            <a:off x="4226563" y="4568612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Pseudo R^2: 0.019</a:t>
            </a:r>
          </a:p>
          <a:p>
            <a:r>
              <a:rPr lang="en-US" sz="1000" dirty="0"/>
              <a:t>LLR p-value: </a:t>
            </a:r>
            <a:r>
              <a:rPr lang="en-US" sz="1000" dirty="0">
                <a:highlight>
                  <a:srgbClr val="00FF00"/>
                </a:highlight>
              </a:rPr>
              <a:t>0.011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>
                <a:solidFill>
                  <a:schemeClr val="dk2"/>
                </a:solidFill>
              </a:rPr>
              <a:t>Price Predictor Results: </a:t>
            </a:r>
            <a:r>
              <a:rPr lang="en" sz="1800" b="1" dirty="0">
                <a:solidFill>
                  <a:schemeClr val="dk2"/>
                </a:solidFill>
              </a:rPr>
              <a:t>Logistic Regression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-320825" y="1119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513E4-78C4-9F48-92C7-0BDBCA53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8" y="1132763"/>
            <a:ext cx="3206612" cy="3565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E578F-2167-C248-8895-A3458F715021}"/>
              </a:ext>
            </a:extLst>
          </p:cNvPr>
          <p:cNvSpPr txBox="1"/>
          <p:nvPr/>
        </p:nvSpPr>
        <p:spPr>
          <a:xfrm>
            <a:off x="5029201" y="1532964"/>
            <a:ext cx="3496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Re-ran regression based on 5-category sentiment probability instead of 1-hot sentiment category.</a:t>
            </a:r>
          </a:p>
          <a:p>
            <a:endParaRPr lang="en-US" dirty="0"/>
          </a:p>
          <a:p>
            <a:r>
              <a:rPr lang="en-US" dirty="0"/>
              <a:t>Results improved in regards to model’s ability to predict result, but the correlation statistics are still very weak.</a:t>
            </a:r>
          </a:p>
          <a:p>
            <a:endParaRPr lang="en-US" dirty="0"/>
          </a:p>
          <a:p>
            <a:r>
              <a:rPr lang="en-US" dirty="0"/>
              <a:t>NOTE: If model predicted ”price increase” every time, it would be correct 55% of the time. So model accuracy of 68% is still better than worst case.</a:t>
            </a:r>
          </a:p>
        </p:txBody>
      </p:sp>
    </p:spTree>
    <p:extLst>
      <p:ext uri="{BB962C8B-B14F-4D97-AF65-F5344CB8AC3E}">
        <p14:creationId xmlns:p14="http://schemas.microsoft.com/office/powerpoint/2010/main" val="212415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>
                <a:solidFill>
                  <a:schemeClr val="dk2"/>
                </a:solidFill>
              </a:rPr>
              <a:t>Price Predictor Results: </a:t>
            </a:r>
            <a:r>
              <a:rPr lang="en" sz="1800" b="1" dirty="0">
                <a:solidFill>
                  <a:schemeClr val="dk2"/>
                </a:solidFill>
              </a:rPr>
              <a:t>Random Forest Classifier</a:t>
            </a:r>
            <a:endParaRPr sz="3600" b="1" dirty="0">
              <a:solidFill>
                <a:schemeClr val="dk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24C759-FF5A-7044-B5B4-9C590B93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62" y="1381053"/>
            <a:ext cx="3300102" cy="3029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681D1-C2B5-994E-B860-2452FE53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53" y="1623100"/>
            <a:ext cx="1661185" cy="1433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A4DA5-A6F4-7442-B6D8-5640BCEDDED6}"/>
              </a:ext>
            </a:extLst>
          </p:cNvPr>
          <p:cNvSpPr txBox="1"/>
          <p:nvPr/>
        </p:nvSpPr>
        <p:spPr>
          <a:xfrm>
            <a:off x="5459538" y="1381053"/>
            <a:ext cx="3661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Re-ran regression based on 5-category sentiment probability instead of 1-hot sentiment category.</a:t>
            </a:r>
          </a:p>
          <a:p>
            <a:endParaRPr lang="en-US" dirty="0"/>
          </a:p>
          <a:p>
            <a:r>
              <a:rPr lang="en-US" dirty="0"/>
              <a:t>Results improved in regards to model’s ability to predict result based on Sweet Sentiment from 49% to 51%. But this is still worse than if the model simply predicted a “price increase” every time which would yield an accuracy of 55%.</a:t>
            </a:r>
          </a:p>
        </p:txBody>
      </p:sp>
    </p:spTree>
    <p:extLst>
      <p:ext uri="{BB962C8B-B14F-4D97-AF65-F5344CB8AC3E}">
        <p14:creationId xmlns:p14="http://schemas.microsoft.com/office/powerpoint/2010/main" val="64434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6df52d0b_0_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solidFill>
                  <a:schemeClr val="dk2"/>
                </a:solidFill>
              </a:rPr>
              <a:t>Lessons Learned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42" name="Google Shape;142;g6b6df52d0b_0_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60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/>
              <a:t>Positive</a:t>
            </a:r>
            <a:endParaRPr sz="1600" b="1"/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Operating rhythm and division of labor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Creating solutions for certain constraints faced on data acquisition and manipulation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Application of ML content to construct a “proprietary model”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 b="1"/>
              <a:t>Constructive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Confirmation of robust source datasets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Obtaining both a broad and diverse set of data to analyze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Time consumption of ML model build and configuration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Unsupervised model – limited ability to aggregate and analyze results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Consider further advance topics to improve our model prediction/accuracy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solidFill>
                  <a:schemeClr val="dk2"/>
                </a:solidFill>
              </a:rPr>
              <a:t>Our Agenda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75" y="1170125"/>
            <a:ext cx="8288725" cy="35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71300" y="1047500"/>
            <a:ext cx="8801400" cy="3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automated sentiment analysis of quarterly earnings calls provide a glimpse of the short-term price movements to come during trading hours? For our final project, we will analyze the earnings call transcripts (text) of ~100 of the largest companies in the United States, which are listed on a national stock exchange, indicated by their presence in the highly monitored “S&amp;P 500 Index”.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Specifically, we will look to analyze the sentiment within the following categories of the earnings call: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management presentation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Wall Street sell-side analyst questions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corresponding management answers to those questions.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378950" y="364400"/>
            <a:ext cx="42006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b="1">
                <a:solidFill>
                  <a:schemeClr val="dk2"/>
                </a:solidFill>
              </a:rPr>
              <a:t>Executive Summary</a:t>
            </a:r>
            <a:r>
              <a:rPr lang="en" sz="3600" b="1">
                <a:solidFill>
                  <a:schemeClr val="dk2"/>
                </a:solidFill>
              </a:rPr>
              <a:t> </a:t>
            </a:r>
            <a:endParaRPr sz="3600" b="1">
              <a:solidFill>
                <a:schemeClr val="dk2"/>
              </a:solidFill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38" y="1044775"/>
            <a:ext cx="8652225" cy="30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389525" y="308075"/>
            <a:ext cx="8520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solidFill>
                  <a:schemeClr val="dk2"/>
                </a:solidFill>
              </a:rPr>
              <a:t>Our Approach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311700" y="924275"/>
            <a:ext cx="8520600" cy="3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original idea was to do a tonal analysis to provide sentiment analysis but we became aware that the collection of data for this would be overly burdensome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idea was to take a sentiment analysis product and prove its worth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realized we could train our own sentiment model!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step was for resident SME to take 3,000 sentences from earnings calls and rate them from extremely negative to neutral to extremely positive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do a K-means and look for possible clusters, information to build from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train a model using created sentiment analysis on larger datasets to make next day predictions of the stock market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models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Lastly, perform regression analysis, etc. </a:t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5" y="1018625"/>
            <a:ext cx="8034800" cy="40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6df52d0b_0_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solidFill>
                  <a:schemeClr val="dk2"/>
                </a:solidFill>
              </a:rPr>
              <a:t>Measures of Performance</a:t>
            </a:r>
            <a:endParaRPr sz="3600" b="1">
              <a:solidFill>
                <a:schemeClr val="dk2"/>
              </a:solidFill>
            </a:endParaRPr>
          </a:p>
        </p:txBody>
      </p:sp>
      <p:graphicFrame>
        <p:nvGraphicFramePr>
          <p:cNvPr id="87" name="Google Shape;87;g6b6df52d0b_0_1"/>
          <p:cNvGraphicFramePr/>
          <p:nvPr/>
        </p:nvGraphicFramePr>
        <p:xfrm>
          <a:off x="454025" y="108594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{61CBCEC4-6BF1-425A-BD3A-4A7E9302D816}</a:tableStyleId>
              </a:tblPr>
              <a:tblGrid>
                <a:gridCol w="4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Earnings Call Transcripts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data obtained from “Seeking Alpha” earnings call transcript URLs, by ticker</a:t>
                      </a:r>
                      <a:endParaRPr/>
                    </a:p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Parsed text data into individual sentences, rolling up to certain call sections</a:t>
                      </a:r>
                      <a:endParaRPr/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Vader Sentiment Score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01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Developed Vader scores for each sentence in a given transcript and incorporated each score into our final data frame </a:t>
                      </a:r>
                      <a:endParaRPr/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Proprietary Sentiment  Score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01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Employed our “domain expertise” to rank sample size of 3,000 sentences from 1 to 5</a:t>
                      </a:r>
                      <a:endParaRPr/>
                    </a:p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Fed labels into ML models, which provided output for remaining sentences in DF</a:t>
                      </a:r>
                      <a:endParaRPr/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Market Capitalization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01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Obtained via “Pandas DataReader” library for date of earnings call</a:t>
                      </a:r>
                      <a:endParaRPr/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Trading Volume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Obtained via “Pandas DataReader” library for all dates during 2019</a:t>
                      </a:r>
                      <a:endParaRPr/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Stock Closing Price</a:t>
                      </a:r>
                      <a:endParaRPr/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69862" marR="0" lvl="0" indent="-16986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Obtained via “Pandas DataReader” library for all dates during 2019</a:t>
                      </a:r>
                      <a:endParaRPr/>
                    </a:p>
                    <a:p>
                      <a:pPr marL="169862" marR="0" lvl="0" indent="-100012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oto Sans Symbols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6df52d0b_0_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>
                <a:solidFill>
                  <a:schemeClr val="dk2"/>
                </a:solidFill>
              </a:rPr>
              <a:t>Web Scraping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100" name="Google Shape;100;g6b6df52d0b_0_56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grpSp>
        <p:nvGrpSpPr>
          <p:cNvPr id="104" name="Google Shape;104;g6b6df52d0b_0_56"/>
          <p:cNvGrpSpPr/>
          <p:nvPr/>
        </p:nvGrpSpPr>
        <p:grpSpPr>
          <a:xfrm>
            <a:off x="369653" y="1078790"/>
            <a:ext cx="4812028" cy="3657486"/>
            <a:chOff x="539750" y="1989138"/>
            <a:chExt cx="8208850" cy="4140238"/>
          </a:xfrm>
        </p:grpSpPr>
        <p:sp>
          <p:nvSpPr>
            <p:cNvPr id="105" name="Google Shape;105;g6b6df52d0b_0_56"/>
            <p:cNvSpPr/>
            <p:nvPr/>
          </p:nvSpPr>
          <p:spPr>
            <a:xfrm>
              <a:off x="539750" y="4870450"/>
              <a:ext cx="1258800" cy="125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  <p:sp>
          <p:nvSpPr>
            <p:cNvPr id="106" name="Google Shape;106;g6b6df52d0b_0_56"/>
            <p:cNvSpPr/>
            <p:nvPr/>
          </p:nvSpPr>
          <p:spPr>
            <a:xfrm>
              <a:off x="935038" y="4616450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6b6df52d0b_0_56"/>
            <p:cNvSpPr/>
            <p:nvPr/>
          </p:nvSpPr>
          <p:spPr>
            <a:xfrm>
              <a:off x="539750" y="3429000"/>
              <a:ext cx="1258800" cy="125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  <p:sp>
          <p:nvSpPr>
            <p:cNvPr id="108" name="Google Shape;108;g6b6df52d0b_0_56"/>
            <p:cNvSpPr/>
            <p:nvPr/>
          </p:nvSpPr>
          <p:spPr>
            <a:xfrm>
              <a:off x="935038" y="3176588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6b6df52d0b_0_56"/>
            <p:cNvSpPr/>
            <p:nvPr/>
          </p:nvSpPr>
          <p:spPr>
            <a:xfrm>
              <a:off x="539750" y="1989138"/>
              <a:ext cx="1258800" cy="125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  <p:sp>
          <p:nvSpPr>
            <p:cNvPr id="110" name="Google Shape;110;g6b6df52d0b_0_56"/>
            <p:cNvSpPr/>
            <p:nvPr/>
          </p:nvSpPr>
          <p:spPr>
            <a:xfrm>
              <a:off x="1943100" y="1989138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dirty="0"/>
                <a:t>Visit </a:t>
              </a:r>
              <a:r>
                <a:rPr lang="en" sz="1600" dirty="0" err="1"/>
                <a:t>SeekingAlpha</a:t>
              </a:r>
              <a:r>
                <a:rPr lang="en" sz="1600" dirty="0"/>
                <a:t> Earnings News for selected ticker</a:t>
              </a:r>
              <a:endParaRPr dirty="0"/>
            </a:p>
          </p:txBody>
        </p:sp>
        <p:sp>
          <p:nvSpPr>
            <p:cNvPr id="111" name="Google Shape;111;g6b6df52d0b_0_56"/>
            <p:cNvSpPr/>
            <p:nvPr/>
          </p:nvSpPr>
          <p:spPr>
            <a:xfrm>
              <a:off x="1943100" y="3429000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Select most recent Earnings Call found and browse to that page</a:t>
              </a:r>
              <a:endParaRPr dirty="0"/>
            </a:p>
          </p:txBody>
        </p:sp>
        <p:sp>
          <p:nvSpPr>
            <p:cNvPr id="112" name="Google Shape;112;g6b6df52d0b_0_56"/>
            <p:cNvSpPr/>
            <p:nvPr/>
          </p:nvSpPr>
          <p:spPr>
            <a:xfrm>
              <a:off x="1943099" y="4905376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Scrape the meeting participants and the transcript from the website</a:t>
              </a: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2FB4B-13B6-0E4A-B444-3AA7F52C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78" y="254884"/>
            <a:ext cx="2712322" cy="1525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16F0F-2509-AC42-A363-2E204E37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849" y="2441167"/>
            <a:ext cx="3143451" cy="22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2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6df52d0b_0_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>
                <a:solidFill>
                  <a:schemeClr val="dk2"/>
                </a:solidFill>
              </a:rPr>
              <a:t>Web Scraping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100" name="Google Shape;100;g6b6df52d0b_0_56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grpSp>
        <p:nvGrpSpPr>
          <p:cNvPr id="104" name="Google Shape;104;g6b6df52d0b_0_56"/>
          <p:cNvGrpSpPr/>
          <p:nvPr/>
        </p:nvGrpSpPr>
        <p:grpSpPr>
          <a:xfrm>
            <a:off x="369653" y="1078790"/>
            <a:ext cx="4812028" cy="3657486"/>
            <a:chOff x="539750" y="1989138"/>
            <a:chExt cx="8208850" cy="4140238"/>
          </a:xfrm>
        </p:grpSpPr>
        <p:sp>
          <p:nvSpPr>
            <p:cNvPr id="105" name="Google Shape;105;g6b6df52d0b_0_56"/>
            <p:cNvSpPr/>
            <p:nvPr/>
          </p:nvSpPr>
          <p:spPr>
            <a:xfrm>
              <a:off x="539750" y="4870450"/>
              <a:ext cx="1258800" cy="125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dirty="0">
                  <a:solidFill>
                    <a:schemeClr val="lt1"/>
                  </a:solidFill>
                </a:rPr>
                <a:t>6</a:t>
              </a:r>
              <a:r>
                <a:rPr lang="en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106" name="Google Shape;106;g6b6df52d0b_0_56"/>
            <p:cNvSpPr/>
            <p:nvPr/>
          </p:nvSpPr>
          <p:spPr>
            <a:xfrm>
              <a:off x="935038" y="4616450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6b6df52d0b_0_56"/>
            <p:cNvSpPr/>
            <p:nvPr/>
          </p:nvSpPr>
          <p:spPr>
            <a:xfrm>
              <a:off x="539750" y="3429000"/>
              <a:ext cx="1258800" cy="125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dirty="0">
                  <a:solidFill>
                    <a:schemeClr val="lt1"/>
                  </a:solidFill>
                </a:rPr>
                <a:t>5</a:t>
              </a:r>
              <a:r>
                <a:rPr lang="en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108" name="Google Shape;108;g6b6df52d0b_0_56"/>
            <p:cNvSpPr/>
            <p:nvPr/>
          </p:nvSpPr>
          <p:spPr>
            <a:xfrm>
              <a:off x="935038" y="3176588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6b6df52d0b_0_56"/>
            <p:cNvSpPr/>
            <p:nvPr/>
          </p:nvSpPr>
          <p:spPr>
            <a:xfrm>
              <a:off x="539750" y="1989138"/>
              <a:ext cx="1258800" cy="125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dirty="0">
                  <a:solidFill>
                    <a:schemeClr val="lt1"/>
                  </a:solidFill>
                </a:rPr>
                <a:t>4</a:t>
              </a:r>
              <a:r>
                <a:rPr lang="en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110" name="Google Shape;110;g6b6df52d0b_0_56"/>
            <p:cNvSpPr/>
            <p:nvPr/>
          </p:nvSpPr>
          <p:spPr>
            <a:xfrm>
              <a:off x="1943100" y="1989138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dirty="0"/>
                <a:t>Visit </a:t>
              </a:r>
              <a:r>
                <a:rPr lang="en" sz="1600" dirty="0" err="1"/>
                <a:t>SeekingAlpha</a:t>
              </a:r>
              <a:r>
                <a:rPr lang="en" sz="1600" dirty="0"/>
                <a:t> Earnings News for selected ticker</a:t>
              </a:r>
              <a:endParaRPr dirty="0"/>
            </a:p>
          </p:txBody>
        </p:sp>
        <p:sp>
          <p:nvSpPr>
            <p:cNvPr id="111" name="Google Shape;111;g6b6df52d0b_0_56"/>
            <p:cNvSpPr/>
            <p:nvPr/>
          </p:nvSpPr>
          <p:spPr>
            <a:xfrm>
              <a:off x="1943100" y="3429000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 json into </a:t>
              </a:r>
              <a:r>
                <a:rPr lang="en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MongoDb</a:t>
              </a:r>
              <a:endParaRPr dirty="0"/>
            </a:p>
          </p:txBody>
        </p:sp>
        <p:sp>
          <p:nvSpPr>
            <p:cNvPr id="112" name="Google Shape;112;g6b6df52d0b_0_56"/>
            <p:cNvSpPr/>
            <p:nvPr/>
          </p:nvSpPr>
          <p:spPr>
            <a:xfrm>
              <a:off x="1943099" y="4905376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Parse content from </a:t>
              </a:r>
              <a:r>
                <a:rPr lang="en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MongoDb</a:t>
              </a: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into sentences using </a:t>
              </a:r>
              <a:r>
                <a:rPr lang="en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nltk</a:t>
              </a:r>
              <a:r>
                <a:rPr lang="en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library and output a csv</a:t>
              </a:r>
              <a:endParaRPr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9CB67D-B0F0-0940-80C4-947B9E2D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23" b="1878"/>
          <a:stretch/>
        </p:blipFill>
        <p:spPr>
          <a:xfrm>
            <a:off x="5266414" y="59573"/>
            <a:ext cx="3797604" cy="369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5FB33-140D-0347-A54F-011A68E8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09" y="3962365"/>
            <a:ext cx="1491968" cy="59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0AE8D-8F4D-7D4A-8D5B-1D4EE8D8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791" y="3808493"/>
            <a:ext cx="107083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6df52d0b_0_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>
                <a:solidFill>
                  <a:schemeClr val="dk2"/>
                </a:solidFill>
              </a:rPr>
              <a:t>Web Scraping Data Summary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100" name="Google Shape;100;g6b6df52d0b_0_56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sp>
        <p:nvSpPr>
          <p:cNvPr id="16" name="Google Shape;93;g6b5e82ac66_0_2">
            <a:extLst>
              <a:ext uri="{FF2B5EF4-FFF2-40B4-BE49-F238E27FC236}">
                <a16:creationId xmlns:a16="http://schemas.microsoft.com/office/drawing/2014/main" id="{597284D8-BC5F-F741-9F50-3D3C749C91E4}"/>
              </a:ext>
            </a:extLst>
          </p:cNvPr>
          <p:cNvSpPr txBox="1">
            <a:spLocks/>
          </p:cNvSpPr>
          <p:nvPr/>
        </p:nvSpPr>
        <p:spPr>
          <a:xfrm>
            <a:off x="348900" y="13744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/>
            <a:r>
              <a:rPr lang="en-US" dirty="0"/>
              <a:t>Phase 1: Started with 10 Earnings Calls from select S&amp;P 500 members</a:t>
            </a:r>
          </a:p>
          <a:p>
            <a:pPr marL="742950" lvl="1" indent="-285750"/>
            <a:r>
              <a:rPr lang="en-US" dirty="0"/>
              <a:t>5160 sentences collected</a:t>
            </a:r>
          </a:p>
          <a:p>
            <a:pPr marL="742950" lvl="1" indent="-285750"/>
            <a:r>
              <a:rPr lang="en-US" dirty="0"/>
              <a:t>Random sample of 3000 selected for training/validation</a:t>
            </a:r>
          </a:p>
          <a:p>
            <a:pPr marL="457200" lvl="1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Phase 2: Targeted random 100 members from S&amp;P 500 for stock change predictions</a:t>
            </a:r>
          </a:p>
          <a:p>
            <a:pPr marL="742950" lvl="1" indent="-285750"/>
            <a:r>
              <a:rPr lang="en-US" dirty="0"/>
              <a:t>Collected 42,941 sentences tagged with speaker name and call section from 82 companies (18 scrapings failed)</a:t>
            </a:r>
          </a:p>
          <a:p>
            <a:pPr marL="742950" lvl="1" indent="-285750"/>
            <a:r>
              <a:rPr lang="en-US" dirty="0"/>
              <a:t>Call section was either ‘Presentation’, ‘Operator Instruction’, ‘Question’, ‘Answer’</a:t>
            </a:r>
          </a:p>
          <a:p>
            <a:pPr marL="742950" lvl="1" indent="-285750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742950" lvl="1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6df52d0b_0_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solidFill>
                  <a:schemeClr val="dk2"/>
                </a:solidFill>
              </a:rPr>
              <a:t>Data Manipulation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00" name="Google Shape;100;g6b6df52d0b_0_56"/>
          <p:cNvSpPr txBox="1">
            <a:spLocks noGrp="1"/>
          </p:cNvSpPr>
          <p:nvPr>
            <p:ph type="body" idx="1"/>
          </p:nvPr>
        </p:nvSpPr>
        <p:spPr>
          <a:xfrm>
            <a:off x="196500" y="1222075"/>
            <a:ext cx="8801400" cy="3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grpSp>
        <p:nvGrpSpPr>
          <p:cNvPr id="101" name="Google Shape;101;g6b6df52d0b_0_56"/>
          <p:cNvGrpSpPr/>
          <p:nvPr/>
        </p:nvGrpSpPr>
        <p:grpSpPr>
          <a:xfrm>
            <a:off x="5488043" y="850969"/>
            <a:ext cx="2843324" cy="1502238"/>
            <a:chOff x="5574651" y="1707960"/>
            <a:chExt cx="3100342" cy="1997125"/>
          </a:xfrm>
        </p:grpSpPr>
        <p:pic>
          <p:nvPicPr>
            <p:cNvPr id="102" name="Google Shape;102;g6b6df52d0b_0_56" descr="Image result for pandas pyth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4651" y="1767371"/>
              <a:ext cx="3100342" cy="1937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g6b6df52d0b_0_56" descr="Image result for i hate monday mem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27051" y="1707960"/>
              <a:ext cx="1538288" cy="1285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g6b6df52d0b_0_56"/>
          <p:cNvGrpSpPr/>
          <p:nvPr/>
        </p:nvGrpSpPr>
        <p:grpSpPr>
          <a:xfrm>
            <a:off x="369653" y="1078790"/>
            <a:ext cx="4812028" cy="3657486"/>
            <a:chOff x="539750" y="1989138"/>
            <a:chExt cx="8208850" cy="4140238"/>
          </a:xfrm>
        </p:grpSpPr>
        <p:sp>
          <p:nvSpPr>
            <p:cNvPr id="105" name="Google Shape;105;g6b6df52d0b_0_56"/>
            <p:cNvSpPr/>
            <p:nvPr/>
          </p:nvSpPr>
          <p:spPr>
            <a:xfrm>
              <a:off x="539750" y="4870450"/>
              <a:ext cx="1258800" cy="125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  <p:sp>
          <p:nvSpPr>
            <p:cNvPr id="106" name="Google Shape;106;g6b6df52d0b_0_56"/>
            <p:cNvSpPr/>
            <p:nvPr/>
          </p:nvSpPr>
          <p:spPr>
            <a:xfrm>
              <a:off x="935038" y="4616450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6b6df52d0b_0_56"/>
            <p:cNvSpPr/>
            <p:nvPr/>
          </p:nvSpPr>
          <p:spPr>
            <a:xfrm>
              <a:off x="539750" y="3429000"/>
              <a:ext cx="1258800" cy="125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  <p:sp>
          <p:nvSpPr>
            <p:cNvPr id="108" name="Google Shape;108;g6b6df52d0b_0_56"/>
            <p:cNvSpPr/>
            <p:nvPr/>
          </p:nvSpPr>
          <p:spPr>
            <a:xfrm>
              <a:off x="935038" y="3176588"/>
              <a:ext cx="444600" cy="611100"/>
            </a:xfrm>
            <a:prstGeom prst="downArrow">
              <a:avLst>
                <a:gd name="adj1" fmla="val 50722"/>
                <a:gd name="adj2" fmla="val 60360"/>
              </a:avLst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6b6df52d0b_0_56"/>
            <p:cNvSpPr/>
            <p:nvPr/>
          </p:nvSpPr>
          <p:spPr>
            <a:xfrm>
              <a:off x="539750" y="1989138"/>
              <a:ext cx="1258800" cy="125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96000" rIns="48000" bIns="9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Noto Sans Symbols"/>
                <a:buNone/>
              </a:pPr>
              <a:r>
                <a:rPr lang="en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  <p:sp>
          <p:nvSpPr>
            <p:cNvPr id="110" name="Google Shape;110;g6b6df52d0b_0_56"/>
            <p:cNvSpPr/>
            <p:nvPr/>
          </p:nvSpPr>
          <p:spPr>
            <a:xfrm>
              <a:off x="1943100" y="1989138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Merged data frames on “ticker’ and “call date”</a:t>
              </a:r>
              <a:endParaRPr/>
            </a:p>
          </p:txBody>
        </p:sp>
        <p:sp>
          <p:nvSpPr>
            <p:cNvPr id="111" name="Google Shape;111;g6b6df52d0b_0_56"/>
            <p:cNvSpPr/>
            <p:nvPr/>
          </p:nvSpPr>
          <p:spPr>
            <a:xfrm>
              <a:off x="1943100" y="3429000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Determined “base date” and “market date” to calculate price &amp; volume performance after earnings call</a:t>
              </a:r>
              <a:endParaRPr/>
            </a:p>
          </p:txBody>
        </p:sp>
        <p:sp>
          <p:nvSpPr>
            <p:cNvPr id="112" name="Google Shape;112;g6b6df52d0b_0_56"/>
            <p:cNvSpPr/>
            <p:nvPr/>
          </p:nvSpPr>
          <p:spPr>
            <a:xfrm>
              <a:off x="1943099" y="4905376"/>
              <a:ext cx="6805500" cy="122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2400" rIns="120000" bIns="62400" anchor="ctr" anchorCtr="0">
              <a:noAutofit/>
            </a:bodyPr>
            <a:lstStyle/>
            <a:p>
              <a: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Developed and studied plots to develop understanding of our data</a:t>
              </a:r>
              <a:endParaRPr/>
            </a:p>
          </p:txBody>
        </p:sp>
      </p:grpSp>
      <p:sp>
        <p:nvSpPr>
          <p:cNvPr id="113" name="Google Shape;113;g6b6df52d0b_0_56"/>
          <p:cNvSpPr/>
          <p:nvPr/>
        </p:nvSpPr>
        <p:spPr>
          <a:xfrm>
            <a:off x="5981700" y="3238500"/>
            <a:ext cx="2349600" cy="1054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Plots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1195</Words>
  <Application>Microsoft Macintosh PowerPoint</Application>
  <PresentationFormat>On-screen Show (16:9)</PresentationFormat>
  <Paragraphs>151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Helvetica Neue</vt:lpstr>
      <vt:lpstr>Noto Sans Symbols</vt:lpstr>
      <vt:lpstr>Impact</vt:lpstr>
      <vt:lpstr>Proxima Nova</vt:lpstr>
      <vt:lpstr>Spearmint</vt:lpstr>
      <vt:lpstr>Sweet &amp; Sour Sentiment On the Street</vt:lpstr>
      <vt:lpstr>Our Agenda</vt:lpstr>
      <vt:lpstr>Executive Summary </vt:lpstr>
      <vt:lpstr>Our Approach</vt:lpstr>
      <vt:lpstr>Measures of Performance</vt:lpstr>
      <vt:lpstr>Web Scraping</vt:lpstr>
      <vt:lpstr>Web Scraping</vt:lpstr>
      <vt:lpstr>Web Scraping Data Summary</vt:lpstr>
      <vt:lpstr>Data Manipulation</vt:lpstr>
      <vt:lpstr>Model Build</vt:lpstr>
      <vt:lpstr>Sentiment Predictor Results</vt:lpstr>
      <vt:lpstr>Price Predictor Results: Logistic Regression</vt:lpstr>
      <vt:lpstr>Price Predictor Results: Logistic Regression</vt:lpstr>
      <vt:lpstr>Price Predictor Results: Random Forest Classifier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 &amp; Sour Sentiment On the Street</dc:title>
  <cp:lastModifiedBy>Fox, Michael</cp:lastModifiedBy>
  <cp:revision>14</cp:revision>
  <dcterms:modified xsi:type="dcterms:W3CDTF">2019-11-21T17:49:45Z</dcterms:modified>
</cp:coreProperties>
</file>